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64" r:id="rId2"/>
    <p:sldId id="259" r:id="rId3"/>
    <p:sldId id="265" r:id="rId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77638" autoAdjust="0"/>
  </p:normalViewPr>
  <p:slideViewPr>
    <p:cSldViewPr snapToGrid="0">
      <p:cViewPr varScale="1">
        <p:scale>
          <a:sx n="63" d="100"/>
          <a:sy n="63" d="100"/>
        </p:scale>
        <p:origin x="128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9ACDD-5648-442D-8C6F-D3CC1AF7A7A4}" type="datetimeFigureOut">
              <a:rPr lang="da-DK" smtClean="0"/>
              <a:t>12-04-2024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0C963-3721-43FE-A32E-FEF5681CCC9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019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COOP"/>
              </a:rPr>
              <a:t>Coop har </a:t>
            </a:r>
            <a:r>
              <a:rPr lang="da-DK" sz="1200" i="0" dirty="0">
                <a:solidFill>
                  <a:srgbClr val="575757"/>
                </a:solidFill>
                <a:latin typeface="COOP"/>
              </a:rPr>
              <a:t>forhandlet en aftale med OK, som betyder, at OK bliver medejer af Coop sammen med Coop amba.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Aftalen fremtidssikrer både Coops store butiksnet og OK’s tankanlæg for energi. De to ting skaber kunder til hinanden.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2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Uden denne aftale ville vi stå i en meget vanskelig situation efter to år med de største underskud i vores historie.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 havde det dårligste resultat nogensinde i 2022, og resultatet for 2023 bliver også stærkt utilfredsstillende. Derfor har Coop brug for en stærk partner, så vi kan investere i at vende udviklingen og fremtidssikre Coop.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br>
              <a:rPr lang="da-DK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i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>
                <a:latin typeface="COOP" panose="02010504010101010104" pitchFamily="2" charset="0"/>
              </a:rPr>
              <a:t>Notes view: </a:t>
            </a:r>
            <a:fld id="{128CEAFE-FA94-43E5-B0FF-D47E1CCDD1B4}" type="slidenum">
              <a:rPr lang="en-US" smtClean="0">
                <a:latin typeface="COOP" panose="02010504010101010104" pitchFamily="2" charset="0"/>
              </a:rPr>
              <a:pPr/>
              <a:t>1</a:t>
            </a:fld>
            <a:endParaRPr lang="en-US" dirty="0">
              <a:latin typeface="COOP" panose="020105040101010101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862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 dirty="0"/>
              <a:t>Den </a:t>
            </a:r>
            <a:r>
              <a:rPr lang="en-US" dirty="0" err="1"/>
              <a:t>økonomiske</a:t>
            </a:r>
            <a:r>
              <a:rPr lang="en-US" dirty="0"/>
              <a:t> situation </a:t>
            </a:r>
            <a:r>
              <a:rPr lang="en-US" dirty="0" err="1"/>
              <a:t>betyder</a:t>
            </a:r>
            <a:r>
              <a:rPr lang="en-US" dirty="0"/>
              <a:t> </a:t>
            </a:r>
            <a:r>
              <a:rPr lang="en-US" dirty="0" err="1"/>
              <a:t>bl.a</a:t>
            </a:r>
            <a:r>
              <a:rPr lang="en-US" dirty="0"/>
              <a:t>.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omlægning</a:t>
            </a:r>
            <a:r>
              <a:rPr lang="en-US" dirty="0"/>
              <a:t> af </a:t>
            </a:r>
            <a:r>
              <a:rPr lang="en-US" dirty="0" err="1"/>
              <a:t>strategien</a:t>
            </a:r>
            <a:r>
              <a:rPr lang="en-US" dirty="0"/>
              <a:t> </a:t>
            </a:r>
            <a:r>
              <a:rPr lang="en-US" dirty="0" err="1"/>
              <a:t>Fremtidens</a:t>
            </a:r>
            <a:r>
              <a:rPr lang="en-US" dirty="0"/>
              <a:t> Coop. Det </a:t>
            </a:r>
            <a:r>
              <a:rPr lang="en-US" dirty="0" err="1"/>
              <a:t>betyder</a:t>
            </a:r>
            <a:r>
              <a:rPr lang="en-US" dirty="0"/>
              <a:t>, at vi stopper </a:t>
            </a:r>
            <a:r>
              <a:rPr lang="en-US" dirty="0" err="1"/>
              <a:t>udrulningen</a:t>
            </a:r>
            <a:r>
              <a:rPr lang="en-US" dirty="0"/>
              <a:t> af den nye Coop-</a:t>
            </a:r>
            <a:r>
              <a:rPr lang="en-US" dirty="0" err="1"/>
              <a:t>kæde</a:t>
            </a:r>
            <a:r>
              <a:rPr lang="en-US" dirty="0"/>
              <a:t>,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skulle</a:t>
            </a:r>
            <a:r>
              <a:rPr lang="en-US" dirty="0"/>
              <a:t> </a:t>
            </a:r>
            <a:r>
              <a:rPr lang="en-US" dirty="0" err="1"/>
              <a:t>samle</a:t>
            </a:r>
            <a:r>
              <a:rPr lang="en-US" dirty="0"/>
              <a:t> </a:t>
            </a:r>
            <a:r>
              <a:rPr lang="en-US" dirty="0" err="1"/>
              <a:t>Kvickly</a:t>
            </a:r>
            <a:r>
              <a:rPr lang="en-US" dirty="0"/>
              <a:t> og SuperBrugsen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én</a:t>
            </a:r>
            <a:r>
              <a:rPr lang="en-US" dirty="0"/>
              <a:t> </a:t>
            </a:r>
            <a:r>
              <a:rPr lang="en-US" dirty="0" err="1"/>
              <a:t>kæde</a:t>
            </a:r>
            <a:r>
              <a:rPr lang="en-US" dirty="0"/>
              <a:t> under </a:t>
            </a:r>
            <a:r>
              <a:rPr lang="en-US" dirty="0" err="1"/>
              <a:t>navnet</a:t>
            </a:r>
            <a:r>
              <a:rPr lang="en-US" dirty="0"/>
              <a:t> Coop.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De butikker,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OP" panose="02010504010101010104" pitchFamily="2" charset="0"/>
                <a:ea typeface="+mn-ea"/>
                <a:cs typeface="+mn-cs"/>
              </a:rPr>
              <a:t>der er åbnet i Coop-navnet (herunder Hinnerup og Codanhus), bliver til SuperBrugsen. De sidste </a:t>
            </a:r>
            <a:r>
              <a:rPr lang="da-DK" sz="1800" kern="0" dirty="0">
                <a:solidFill>
                  <a:srgbClr val="0D405B"/>
                </a:solidFill>
                <a:effectLst/>
                <a:latin typeface="Work Sans" pitchFamily="2" charset="0"/>
                <a:ea typeface="Aptos" panose="020B0004020202020204" pitchFamily="34" charset="0"/>
                <a:cs typeface="Times New Roman (Body CS)"/>
              </a:rPr>
              <a:t>tilbageværende Irmabutikker bliver også til SuperBrugsen.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>
                <a:latin typeface="COOP" panose="02010504010101010104" pitchFamily="2" charset="0"/>
              </a:rPr>
              <a:t>Notes view: </a:t>
            </a:r>
            <a:fld id="{128CEAFE-FA94-43E5-B0FF-D47E1CCDD1B4}" type="slidenum">
              <a:rPr lang="en-US" smtClean="0">
                <a:latin typeface="COOP" panose="02010504010101010104" pitchFamily="2" charset="0"/>
              </a:rPr>
              <a:pPr/>
              <a:t>2</a:t>
            </a:fld>
            <a:endParaRPr lang="en-US" dirty="0">
              <a:latin typeface="COOP" panose="020105040101010101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709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De eksisterende kæder – Kvickly, SuperBrugsen, Brugsen og 365discount – bliver løftet, når der tilføres investeringer til kæderne, så hver enkelt bliver mere attraktiv og konkurrencedygtig.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>
                <a:latin typeface="COOP" panose="02010504010101010104" pitchFamily="2" charset="0"/>
              </a:rPr>
              <a:t>Notes view: </a:t>
            </a:r>
            <a:fld id="{128CEAFE-FA94-43E5-B0FF-D47E1CCDD1B4}" type="slidenum">
              <a:rPr lang="en-US" smtClean="0">
                <a:latin typeface="COOP" panose="02010504010101010104" pitchFamily="2" charset="0"/>
              </a:rPr>
              <a:pPr/>
              <a:t>3</a:t>
            </a:fld>
            <a:endParaRPr lang="en-US" dirty="0">
              <a:latin typeface="COOP" panose="020105040101010101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270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4D53F-BE68-E297-C86E-4F6ECAF27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AD3ADA3-F434-7706-F011-66FDE1890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ECEE2AF-05B2-C004-3ACA-A010A0E87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808F7-6261-4617-860D-15AA2C0D6F72}" type="datetimeFigureOut">
              <a:rPr lang="da-DK" smtClean="0"/>
              <a:t>12-04-2024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8537E97-DA6B-16A2-D47C-E5FA4FF6E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BB2DF7E-0BBD-A841-B33B-CE48CF758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969B6-BE83-4C66-ABBF-8B56A7F8D8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8755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644CA-12A1-C030-64CB-51092F35B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4CC18C5-B868-23B2-1EFE-544F83887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089F15C-9F13-D0C7-9BCA-5E08A30A2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808F7-6261-4617-860D-15AA2C0D6F72}" type="datetimeFigureOut">
              <a:rPr lang="da-DK" smtClean="0"/>
              <a:t>12-04-2024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E27B340-1284-FC49-F721-72A9A3D53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ECED02B-B233-193A-3FD5-D337D504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969B6-BE83-4C66-ABBF-8B56A7F8D8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2594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FBAFF66D-6277-A0CB-DBCD-41D9AA91D0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9450655-CBEE-0940-5432-425AAC466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4B2E083-C3C8-5BB5-81EC-33420A414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808F7-6261-4617-860D-15AA2C0D6F72}" type="datetimeFigureOut">
              <a:rPr lang="da-DK" smtClean="0"/>
              <a:t>12-04-2024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720951D-C508-CF82-D6A5-DC8A5101C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9DCEE0C-A70D-176C-6038-57FB3D156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969B6-BE83-4C66-ABBF-8B56A7F8D8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3826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69900" y="402586"/>
            <a:ext cx="11312797" cy="853141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0173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CAFCBF-71F0-BC93-6BF9-837FEBF46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6AD2CED-A4B7-5686-FEF9-562AD1797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49DB246-13E9-3B0A-2B24-D3179CAC7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808F7-6261-4617-860D-15AA2C0D6F72}" type="datetimeFigureOut">
              <a:rPr lang="da-DK" smtClean="0"/>
              <a:t>12-04-2024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BD14494-8462-054D-CF43-9E8207222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F750700-0EB8-1CD5-D1E6-6AB70923F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969B6-BE83-4C66-ABBF-8B56A7F8D8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617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CCBDD2-1486-4FDC-A4B0-B3822EE2D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943D56C-53CD-C405-6BBF-3640B16D9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743B599-39E5-4AD5-5DAF-D08FD267C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808F7-6261-4617-860D-15AA2C0D6F72}" type="datetimeFigureOut">
              <a:rPr lang="da-DK" smtClean="0"/>
              <a:t>12-04-2024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93E2324-D6C1-9517-53BC-2D6A6641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E590D9B-1507-04A1-8A6A-6380E9AA8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969B6-BE83-4C66-ABBF-8B56A7F8D8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125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546072-FD8C-5822-85A1-13F1221DF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383A88E-393D-DD56-17A6-A8E7436513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800F0C8-B637-8C9D-1BFA-D59FE7665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B038F37-97B4-E30F-7E6A-5FB49817A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808F7-6261-4617-860D-15AA2C0D6F72}" type="datetimeFigureOut">
              <a:rPr lang="da-DK" smtClean="0"/>
              <a:t>12-04-2024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55BB44E-66CC-F1DD-F1F1-3E152A5CF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647DA6A-1A5C-F7A8-64B2-D96CC039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969B6-BE83-4C66-ABBF-8B56A7F8D8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960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2A304-5700-ACFE-A991-13C6AA977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72C3701-C53A-2D69-DDB9-E1C287690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21BF3AE-CF5F-2041-00C6-A618199F4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8AF460F-017D-C2B2-6E35-FA745FB3B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467CE17C-47DA-7B0C-54DC-5684314A50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BF8CA1E-B753-B64D-E3C5-FBAF64BF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808F7-6261-4617-860D-15AA2C0D6F72}" type="datetimeFigureOut">
              <a:rPr lang="da-DK" smtClean="0"/>
              <a:t>12-04-2024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4D604FB-642D-14D3-93D7-161EADBCF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7ADA78D-50B2-3903-31E7-1E9CB4DE0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969B6-BE83-4C66-ABBF-8B56A7F8D8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1058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69F90-296A-9BC3-99F7-3471A2E27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341EABA-7C6E-295E-E89F-C6794B35B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808F7-6261-4617-860D-15AA2C0D6F72}" type="datetimeFigureOut">
              <a:rPr lang="da-DK" smtClean="0"/>
              <a:t>12-04-2024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47EACBF-6AD4-94BD-A89C-623930C6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9FA516E-EBB6-C929-9D7E-F675BCF18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969B6-BE83-4C66-ABBF-8B56A7F8D8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3755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95713E0-EBF9-2216-0C95-D76C94200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808F7-6261-4617-860D-15AA2C0D6F72}" type="datetimeFigureOut">
              <a:rPr lang="da-DK" smtClean="0"/>
              <a:t>12-04-2024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6B7A9B7-DFFD-C7A4-9693-D2AFD8AD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C437278-3BED-E2AD-42E1-134CDF50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969B6-BE83-4C66-ABBF-8B56A7F8D8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675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3B429F-0F2C-0F8A-B0B6-B15B48C69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05766BA-85B5-D3BD-617A-B580F729B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A6BB0AC-2CF8-8BA6-58B3-3D970B8AF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BB438C7-E745-3BF4-0269-F4ACBC79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808F7-6261-4617-860D-15AA2C0D6F72}" type="datetimeFigureOut">
              <a:rPr lang="da-DK" smtClean="0"/>
              <a:t>12-04-2024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6EC9699-F0A5-C613-CF69-ABA02BCA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FB21E60-8186-D003-0BCB-FE205B68B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969B6-BE83-4C66-ABBF-8B56A7F8D8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9327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9334C6-7E44-1CC2-65FF-80C710A5A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CD05DBB0-684C-5674-5F55-CCE8277A52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1D0C495-FC8D-061E-C606-57CD2A82D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5477087-E82A-20AF-EAD5-CB73F9C1D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808F7-6261-4617-860D-15AA2C0D6F72}" type="datetimeFigureOut">
              <a:rPr lang="da-DK" smtClean="0"/>
              <a:t>12-04-2024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1613661-9553-EF8B-9768-5ECF4D93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9DF1B8F-072A-DD4A-847D-61A28153C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969B6-BE83-4C66-ABBF-8B56A7F8D8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825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456FD91-3A0A-A82E-1315-34283181C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AA4DA05-DB89-7945-DF0E-E8955496B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03B5D91-10B1-1D3D-AF30-3B726A4D2C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808F7-6261-4617-860D-15AA2C0D6F72}" type="datetimeFigureOut">
              <a:rPr lang="da-DK" smtClean="0"/>
              <a:t>12-04-2024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E5C7DE8-D789-4C84-6FF4-E0B089588D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CFBF4EB-1B47-0582-7C07-FF2901D93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969B6-BE83-4C66-ABBF-8B56A7F8D8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511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10" Type="http://schemas.microsoft.com/office/2007/relationships/hdphoto" Target="../media/hdphoto1.wdp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10" Type="http://schemas.openxmlformats.org/officeDocument/2006/relationships/image" Target="../media/image10.svg"/><Relationship Id="rId4" Type="http://schemas.openxmlformats.org/officeDocument/2006/relationships/oleObject" Target="../embeddings/oleObject2.bin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1.emf"/><Relationship Id="rId10" Type="http://schemas.openxmlformats.org/officeDocument/2006/relationships/image" Target="../media/image11.jp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C3D7105-4D59-C73B-8CA2-C5CC580A130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C3D7105-4D59-C73B-8CA2-C5CC580A13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lede 10" descr="Et billede, der indeholder udendørs, tekst, bygning, sky&#10;&#10;Automatisk genereret beskrivelse">
            <a:extLst>
              <a:ext uri="{FF2B5EF4-FFF2-40B4-BE49-F238E27FC236}">
                <a16:creationId xmlns:a16="http://schemas.microsoft.com/office/drawing/2014/main" id="{27C7F265-537B-59E3-8C17-958E70DC70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D1667092-DA04-FB52-FF3A-4EDE56FCB362}"/>
              </a:ext>
            </a:extLst>
          </p:cNvPr>
          <p:cNvSpPr/>
          <p:nvPr/>
        </p:nvSpPr>
        <p:spPr>
          <a:xfrm>
            <a:off x="1981200" y="165100"/>
            <a:ext cx="10223500" cy="34163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0"/>
                </a:schemeClr>
              </a:gs>
              <a:gs pos="16000">
                <a:schemeClr val="bg1"/>
              </a:gs>
              <a:gs pos="88000">
                <a:schemeClr val="bg1">
                  <a:alpha val="91000"/>
                </a:schemeClr>
              </a:gs>
              <a:gs pos="100000">
                <a:schemeClr val="accent4">
                  <a:lumMod val="30000"/>
                  <a:lumOff val="70000"/>
                  <a:alpha val="0"/>
                </a:schemeClr>
              </a:gs>
            </a:gsLst>
            <a:lin ang="5400000" scaled="1"/>
            <a:tileRect/>
          </a:gra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dirty="0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041F93-FE7D-EA6C-DAB0-C1932D0DB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946" y="1020109"/>
            <a:ext cx="8420100" cy="853141"/>
          </a:xfrm>
        </p:spPr>
        <p:txBody>
          <a:bodyPr vert="horz">
            <a:noAutofit/>
          </a:bodyPr>
          <a:lstStyle/>
          <a:p>
            <a:pPr algn="ctr">
              <a:spcBef>
                <a:spcPts val="1800"/>
              </a:spcBef>
            </a:pPr>
            <a:br>
              <a:rPr lang="en-US" sz="4800" b="1" dirty="0">
                <a:solidFill>
                  <a:srgbClr val="C00000"/>
                </a:solidFill>
                <a:latin typeface="COOP" panose="02010504010101010104" pitchFamily="2" charset="0"/>
              </a:rPr>
            </a:br>
            <a:br>
              <a:rPr lang="en-US" sz="4800" b="1" dirty="0">
                <a:solidFill>
                  <a:srgbClr val="C00000"/>
                </a:solidFill>
                <a:latin typeface="COOP" panose="02010504010101010104" pitchFamily="2" charset="0"/>
              </a:rPr>
            </a:br>
            <a:r>
              <a:rPr lang="en-US" sz="4800" b="1" dirty="0" err="1">
                <a:solidFill>
                  <a:srgbClr val="C00000"/>
                </a:solidFill>
                <a:latin typeface="COOP" panose="02010504010101010104" pitchFamily="2" charset="0"/>
              </a:rPr>
              <a:t>Historisk</a:t>
            </a:r>
            <a:r>
              <a:rPr lang="en-US" sz="4800" b="1" dirty="0">
                <a:solidFill>
                  <a:srgbClr val="C00000"/>
                </a:solidFill>
                <a:latin typeface="COOP" panose="02010504010101010104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OOP" panose="02010504010101010104" pitchFamily="2" charset="0"/>
              </a:rPr>
              <a:t>aftale</a:t>
            </a:r>
            <a:r>
              <a:rPr lang="en-US" sz="4800" b="1" dirty="0">
                <a:solidFill>
                  <a:srgbClr val="C00000"/>
                </a:solidFill>
                <a:latin typeface="COOP" panose="02010504010101010104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OOP" panose="02010504010101010104" pitchFamily="2" charset="0"/>
              </a:rPr>
              <a:t>mellem</a:t>
            </a:r>
            <a:br>
              <a:rPr lang="en-US" sz="4800" b="1" dirty="0">
                <a:solidFill>
                  <a:srgbClr val="C00000"/>
                </a:solidFill>
                <a:latin typeface="COOP" panose="02010504010101010104" pitchFamily="2" charset="0"/>
              </a:rPr>
            </a:br>
            <a:br>
              <a:rPr lang="en-US" sz="4800" b="1" dirty="0">
                <a:solidFill>
                  <a:srgbClr val="C00000"/>
                </a:solidFill>
                <a:latin typeface="COOP" panose="02010504010101010104" pitchFamily="2" charset="0"/>
              </a:rPr>
            </a:br>
            <a:br>
              <a:rPr lang="en-US" sz="4800" b="1" dirty="0">
                <a:solidFill>
                  <a:srgbClr val="C00000"/>
                </a:solidFill>
                <a:latin typeface="COOP" panose="02010504010101010104" pitchFamily="2" charset="0"/>
              </a:rPr>
            </a:br>
            <a:r>
              <a:rPr lang="en-US" sz="4800" b="1" dirty="0">
                <a:solidFill>
                  <a:srgbClr val="C00000"/>
                </a:solidFill>
                <a:latin typeface="COOP" panose="02010504010101010104" pitchFamily="2" charset="0"/>
              </a:rPr>
              <a:t>   </a:t>
            </a:r>
            <a:endParaRPr lang="da-DK" sz="4800" b="1" dirty="0">
              <a:solidFill>
                <a:srgbClr val="C00000"/>
              </a:solidFill>
              <a:latin typeface="COOP" panose="02010504010101010104" pitchFamily="2" charset="0"/>
            </a:endParaRPr>
          </a:p>
        </p:txBody>
      </p:sp>
      <p:grpSp>
        <p:nvGrpSpPr>
          <p:cNvPr id="3" name="Group 1024">
            <a:extLst>
              <a:ext uri="{FF2B5EF4-FFF2-40B4-BE49-F238E27FC236}">
                <a16:creationId xmlns:a16="http://schemas.microsoft.com/office/drawing/2014/main" id="{6F03C297-CA10-32EA-735E-4F3012CA2547}"/>
              </a:ext>
            </a:extLst>
          </p:cNvPr>
          <p:cNvGrpSpPr/>
          <p:nvPr/>
        </p:nvGrpSpPr>
        <p:grpSpPr>
          <a:xfrm>
            <a:off x="5167590" y="1646966"/>
            <a:ext cx="3203218" cy="452567"/>
            <a:chOff x="555429" y="1980226"/>
            <a:chExt cx="2996830" cy="423407"/>
          </a:xfrm>
        </p:grpSpPr>
        <p:pic>
          <p:nvPicPr>
            <p:cNvPr id="5" name="Graphic 82">
              <a:extLst>
                <a:ext uri="{FF2B5EF4-FFF2-40B4-BE49-F238E27FC236}">
                  <a16:creationId xmlns:a16="http://schemas.microsoft.com/office/drawing/2014/main" id="{CD5C540B-7626-1B67-5CF7-A22DCCF76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5429" y="2020970"/>
              <a:ext cx="1190382" cy="341919"/>
            </a:xfrm>
            <a:prstGeom prst="rect">
              <a:avLst/>
            </a:prstGeom>
          </p:spPr>
        </p:pic>
        <p:pic>
          <p:nvPicPr>
            <p:cNvPr id="6" name="Picture 2" descr="Logo | OK">
              <a:extLst>
                <a:ext uri="{FF2B5EF4-FFF2-40B4-BE49-F238E27FC236}">
                  <a16:creationId xmlns:a16="http://schemas.microsoft.com/office/drawing/2014/main" id="{913E7E01-86FB-2ABD-0141-2498A8FED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761" y="1999377"/>
              <a:ext cx="849498" cy="385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: Shape 89">
              <a:extLst>
                <a:ext uri="{FF2B5EF4-FFF2-40B4-BE49-F238E27FC236}">
                  <a16:creationId xmlns:a16="http://schemas.microsoft.com/office/drawing/2014/main" id="{322394AA-3376-D323-1F2A-C7DEDAD9D5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0819" y="1980226"/>
              <a:ext cx="630125" cy="423407"/>
            </a:xfrm>
            <a:custGeom>
              <a:avLst/>
              <a:gdLst>
                <a:gd name="connsiteX0" fmla="*/ 747276 w 863099"/>
                <a:gd name="connsiteY0" fmla="*/ 39 h 579952"/>
                <a:gd name="connsiteX1" fmla="*/ 692507 w 863099"/>
                <a:gd name="connsiteY1" fmla="*/ 23185 h 579952"/>
                <a:gd name="connsiteX2" fmla="*/ 692316 w 863099"/>
                <a:gd name="connsiteY2" fmla="*/ 23566 h 579952"/>
                <a:gd name="connsiteX3" fmla="*/ 807569 w 863099"/>
                <a:gd name="connsiteY3" fmla="*/ 296362 h 579952"/>
                <a:gd name="connsiteX4" fmla="*/ 808045 w 863099"/>
                <a:gd name="connsiteY4" fmla="*/ 296553 h 579952"/>
                <a:gd name="connsiteX5" fmla="*/ 862909 w 863099"/>
                <a:gd name="connsiteY5" fmla="*/ 273407 h 579952"/>
                <a:gd name="connsiteX6" fmla="*/ 863100 w 863099"/>
                <a:gd name="connsiteY6" fmla="*/ 273026 h 579952"/>
                <a:gd name="connsiteX7" fmla="*/ 747657 w 863099"/>
                <a:gd name="connsiteY7" fmla="*/ 135 h 579952"/>
                <a:gd name="connsiteX8" fmla="*/ 747276 w 863099"/>
                <a:gd name="connsiteY8" fmla="*/ 39 h 579952"/>
                <a:gd name="connsiteX9" fmla="*/ 747276 w 863099"/>
                <a:gd name="connsiteY9" fmla="*/ 39 h 579952"/>
                <a:gd name="connsiteX10" fmla="*/ 51570 w 863099"/>
                <a:gd name="connsiteY10" fmla="*/ 284742 h 579952"/>
                <a:gd name="connsiteX11" fmla="*/ 204636 w 863099"/>
                <a:gd name="connsiteY11" fmla="*/ 31281 h 579952"/>
                <a:gd name="connsiteX12" fmla="*/ 204636 w 863099"/>
                <a:gd name="connsiteY12" fmla="*/ 31281 h 579952"/>
                <a:gd name="connsiteX13" fmla="*/ 204446 w 863099"/>
                <a:gd name="connsiteY13" fmla="*/ 30900 h 579952"/>
                <a:gd name="connsiteX14" fmla="*/ 153487 w 863099"/>
                <a:gd name="connsiteY14" fmla="*/ 135 h 579952"/>
                <a:gd name="connsiteX15" fmla="*/ 153297 w 863099"/>
                <a:gd name="connsiteY15" fmla="*/ 135 h 579952"/>
                <a:gd name="connsiteX16" fmla="*/ 153011 w 863099"/>
                <a:gd name="connsiteY16" fmla="*/ 230 h 579952"/>
                <a:gd name="connsiteX17" fmla="*/ 39 w 863099"/>
                <a:gd name="connsiteY17" fmla="*/ 253595 h 579952"/>
                <a:gd name="connsiteX18" fmla="*/ 135 w 863099"/>
                <a:gd name="connsiteY18" fmla="*/ 253976 h 579952"/>
                <a:gd name="connsiteX19" fmla="*/ 51093 w 863099"/>
                <a:gd name="connsiteY19" fmla="*/ 284742 h 579952"/>
                <a:gd name="connsiteX20" fmla="*/ 51570 w 863099"/>
                <a:gd name="connsiteY20" fmla="*/ 284742 h 579952"/>
                <a:gd name="connsiteX21" fmla="*/ 51570 w 863099"/>
                <a:gd name="connsiteY21" fmla="*/ 284742 h 579952"/>
                <a:gd name="connsiteX22" fmla="*/ 188158 w 863099"/>
                <a:gd name="connsiteY22" fmla="*/ 395517 h 579952"/>
                <a:gd name="connsiteX23" fmla="*/ 232926 w 863099"/>
                <a:gd name="connsiteY23" fmla="*/ 344463 h 579952"/>
                <a:gd name="connsiteX24" fmla="*/ 229973 w 863099"/>
                <a:gd name="connsiteY24" fmla="*/ 298934 h 579952"/>
                <a:gd name="connsiteX25" fmla="*/ 208732 w 863099"/>
                <a:gd name="connsiteY25" fmla="*/ 290933 h 579952"/>
                <a:gd name="connsiteX26" fmla="*/ 184443 w 863099"/>
                <a:gd name="connsiteY26" fmla="*/ 301887 h 579952"/>
                <a:gd name="connsiteX27" fmla="*/ 138438 w 863099"/>
                <a:gd name="connsiteY27" fmla="*/ 354274 h 579952"/>
                <a:gd name="connsiteX28" fmla="*/ 130627 w 863099"/>
                <a:gd name="connsiteY28" fmla="*/ 377610 h 579952"/>
                <a:gd name="connsiteX29" fmla="*/ 141390 w 863099"/>
                <a:gd name="connsiteY29" fmla="*/ 399804 h 579952"/>
                <a:gd name="connsiteX30" fmla="*/ 186920 w 863099"/>
                <a:gd name="connsiteY30" fmla="*/ 396851 h 579952"/>
                <a:gd name="connsiteX31" fmla="*/ 188158 w 863099"/>
                <a:gd name="connsiteY31" fmla="*/ 395517 h 579952"/>
                <a:gd name="connsiteX32" fmla="*/ 188158 w 863099"/>
                <a:gd name="connsiteY32" fmla="*/ 395517 h 579952"/>
                <a:gd name="connsiteX33" fmla="*/ 188158 w 863099"/>
                <a:gd name="connsiteY33" fmla="*/ 395517 h 579952"/>
                <a:gd name="connsiteX34" fmla="*/ 253309 w 863099"/>
                <a:gd name="connsiteY34" fmla="*/ 452667 h 579952"/>
                <a:gd name="connsiteX35" fmla="*/ 207780 w 863099"/>
                <a:gd name="connsiteY35" fmla="*/ 455620 h 579952"/>
                <a:gd name="connsiteX36" fmla="*/ 204827 w 863099"/>
                <a:gd name="connsiteY36" fmla="*/ 410091 h 579952"/>
                <a:gd name="connsiteX37" fmla="*/ 249594 w 863099"/>
                <a:gd name="connsiteY37" fmla="*/ 359037 h 579952"/>
                <a:gd name="connsiteX38" fmla="*/ 250833 w 863099"/>
                <a:gd name="connsiteY38" fmla="*/ 357703 h 579952"/>
                <a:gd name="connsiteX39" fmla="*/ 250833 w 863099"/>
                <a:gd name="connsiteY39" fmla="*/ 357703 h 579952"/>
                <a:gd name="connsiteX40" fmla="*/ 273026 w 863099"/>
                <a:gd name="connsiteY40" fmla="*/ 346845 h 579952"/>
                <a:gd name="connsiteX41" fmla="*/ 296457 w 863099"/>
                <a:gd name="connsiteY41" fmla="*/ 354750 h 579952"/>
                <a:gd name="connsiteX42" fmla="*/ 299410 w 863099"/>
                <a:gd name="connsiteY42" fmla="*/ 400280 h 579952"/>
                <a:gd name="connsiteX43" fmla="*/ 253309 w 863099"/>
                <a:gd name="connsiteY43" fmla="*/ 452667 h 579952"/>
                <a:gd name="connsiteX44" fmla="*/ 253309 w 863099"/>
                <a:gd name="connsiteY44" fmla="*/ 452667 h 579952"/>
                <a:gd name="connsiteX45" fmla="*/ 318365 w 863099"/>
                <a:gd name="connsiteY45" fmla="*/ 509913 h 579952"/>
                <a:gd name="connsiteX46" fmla="*/ 350083 w 863099"/>
                <a:gd name="connsiteY46" fmla="*/ 473813 h 579952"/>
                <a:gd name="connsiteX47" fmla="*/ 357989 w 863099"/>
                <a:gd name="connsiteY47" fmla="*/ 450381 h 579952"/>
                <a:gd name="connsiteX48" fmla="*/ 347130 w 863099"/>
                <a:gd name="connsiteY48" fmla="*/ 428188 h 579952"/>
                <a:gd name="connsiteX49" fmla="*/ 323699 w 863099"/>
                <a:gd name="connsiteY49" fmla="*/ 420282 h 579952"/>
                <a:gd name="connsiteX50" fmla="*/ 301601 w 863099"/>
                <a:gd name="connsiteY50" fmla="*/ 431141 h 579952"/>
                <a:gd name="connsiteX51" fmla="*/ 269883 w 863099"/>
                <a:gd name="connsiteY51" fmla="*/ 467241 h 579952"/>
                <a:gd name="connsiteX52" fmla="*/ 261977 w 863099"/>
                <a:gd name="connsiteY52" fmla="*/ 490577 h 579952"/>
                <a:gd name="connsiteX53" fmla="*/ 272835 w 863099"/>
                <a:gd name="connsiteY53" fmla="*/ 512770 h 579952"/>
                <a:gd name="connsiteX54" fmla="*/ 318365 w 863099"/>
                <a:gd name="connsiteY54" fmla="*/ 509913 h 579952"/>
                <a:gd name="connsiteX55" fmla="*/ 318365 w 863099"/>
                <a:gd name="connsiteY55" fmla="*/ 509913 h 579952"/>
                <a:gd name="connsiteX56" fmla="*/ 385707 w 863099"/>
                <a:gd name="connsiteY56" fmla="*/ 515628 h 579952"/>
                <a:gd name="connsiteX57" fmla="*/ 388659 w 863099"/>
                <a:gd name="connsiteY57" fmla="*/ 561157 h 579952"/>
                <a:gd name="connsiteX58" fmla="*/ 383802 w 863099"/>
                <a:gd name="connsiteY58" fmla="*/ 566682 h 579952"/>
                <a:gd name="connsiteX59" fmla="*/ 361704 w 863099"/>
                <a:gd name="connsiteY59" fmla="*/ 577540 h 579952"/>
                <a:gd name="connsiteX60" fmla="*/ 338272 w 863099"/>
                <a:gd name="connsiteY60" fmla="*/ 569635 h 579952"/>
                <a:gd name="connsiteX61" fmla="*/ 335319 w 863099"/>
                <a:gd name="connsiteY61" fmla="*/ 524105 h 579952"/>
                <a:gd name="connsiteX62" fmla="*/ 340272 w 863099"/>
                <a:gd name="connsiteY62" fmla="*/ 518485 h 579952"/>
                <a:gd name="connsiteX63" fmla="*/ 362370 w 863099"/>
                <a:gd name="connsiteY63" fmla="*/ 507627 h 579952"/>
                <a:gd name="connsiteX64" fmla="*/ 364561 w 863099"/>
                <a:gd name="connsiteY64" fmla="*/ 507531 h 579952"/>
                <a:gd name="connsiteX65" fmla="*/ 385707 w 863099"/>
                <a:gd name="connsiteY65" fmla="*/ 515628 h 579952"/>
                <a:gd name="connsiteX66" fmla="*/ 385707 w 863099"/>
                <a:gd name="connsiteY66" fmla="*/ 515628 h 579952"/>
                <a:gd name="connsiteX67" fmla="*/ 682506 w 863099"/>
                <a:gd name="connsiteY67" fmla="*/ 376848 h 579952"/>
                <a:gd name="connsiteX68" fmla="*/ 685554 w 863099"/>
                <a:gd name="connsiteY68" fmla="*/ 422378 h 579952"/>
                <a:gd name="connsiteX69" fmla="*/ 663360 w 863099"/>
                <a:gd name="connsiteY69" fmla="*/ 433237 h 579952"/>
                <a:gd name="connsiteX70" fmla="*/ 639929 w 863099"/>
                <a:gd name="connsiteY70" fmla="*/ 425331 h 579952"/>
                <a:gd name="connsiteX71" fmla="*/ 518390 w 863099"/>
                <a:gd name="connsiteY71" fmla="*/ 318555 h 579952"/>
                <a:gd name="connsiteX72" fmla="*/ 502769 w 863099"/>
                <a:gd name="connsiteY72" fmla="*/ 319603 h 579952"/>
                <a:gd name="connsiteX73" fmla="*/ 503817 w 863099"/>
                <a:gd name="connsiteY73" fmla="*/ 335224 h 579952"/>
                <a:gd name="connsiteX74" fmla="*/ 610020 w 863099"/>
                <a:gd name="connsiteY74" fmla="*/ 428569 h 579952"/>
                <a:gd name="connsiteX75" fmla="*/ 610020 w 863099"/>
                <a:gd name="connsiteY75" fmla="*/ 428569 h 579952"/>
                <a:gd name="connsiteX76" fmla="*/ 612973 w 863099"/>
                <a:gd name="connsiteY76" fmla="*/ 474099 h 579952"/>
                <a:gd name="connsiteX77" fmla="*/ 590780 w 863099"/>
                <a:gd name="connsiteY77" fmla="*/ 484957 h 579952"/>
                <a:gd name="connsiteX78" fmla="*/ 567349 w 863099"/>
                <a:gd name="connsiteY78" fmla="*/ 477051 h 579952"/>
                <a:gd name="connsiteX79" fmla="*/ 457811 w 863099"/>
                <a:gd name="connsiteY79" fmla="*/ 380658 h 579952"/>
                <a:gd name="connsiteX80" fmla="*/ 442190 w 863099"/>
                <a:gd name="connsiteY80" fmla="*/ 381706 h 579952"/>
                <a:gd name="connsiteX81" fmla="*/ 443238 w 863099"/>
                <a:gd name="connsiteY81" fmla="*/ 397327 h 579952"/>
                <a:gd name="connsiteX82" fmla="*/ 533344 w 863099"/>
                <a:gd name="connsiteY82" fmla="*/ 476575 h 579952"/>
                <a:gd name="connsiteX83" fmla="*/ 533344 w 863099"/>
                <a:gd name="connsiteY83" fmla="*/ 476575 h 579952"/>
                <a:gd name="connsiteX84" fmla="*/ 544203 w 863099"/>
                <a:gd name="connsiteY84" fmla="*/ 498768 h 579952"/>
                <a:gd name="connsiteX85" fmla="*/ 536297 w 863099"/>
                <a:gd name="connsiteY85" fmla="*/ 522200 h 579952"/>
                <a:gd name="connsiteX86" fmla="*/ 514104 w 863099"/>
                <a:gd name="connsiteY86" fmla="*/ 533058 h 579952"/>
                <a:gd name="connsiteX87" fmla="*/ 490767 w 863099"/>
                <a:gd name="connsiteY87" fmla="*/ 525153 h 579952"/>
                <a:gd name="connsiteX88" fmla="*/ 470289 w 863099"/>
                <a:gd name="connsiteY88" fmla="*/ 507246 h 579952"/>
                <a:gd name="connsiteX89" fmla="*/ 470193 w 863099"/>
                <a:gd name="connsiteY89" fmla="*/ 507246 h 579952"/>
                <a:gd name="connsiteX90" fmla="*/ 433427 w 863099"/>
                <a:gd name="connsiteY90" fmla="*/ 474956 h 579952"/>
                <a:gd name="connsiteX91" fmla="*/ 417806 w 863099"/>
                <a:gd name="connsiteY91" fmla="*/ 475908 h 579952"/>
                <a:gd name="connsiteX92" fmla="*/ 418758 w 863099"/>
                <a:gd name="connsiteY92" fmla="*/ 491529 h 579952"/>
                <a:gd name="connsiteX93" fmla="*/ 455525 w 863099"/>
                <a:gd name="connsiteY93" fmla="*/ 523819 h 579952"/>
                <a:gd name="connsiteX94" fmla="*/ 458478 w 863099"/>
                <a:gd name="connsiteY94" fmla="*/ 569349 h 579952"/>
                <a:gd name="connsiteX95" fmla="*/ 412567 w 863099"/>
                <a:gd name="connsiteY95" fmla="*/ 572016 h 579952"/>
                <a:gd name="connsiteX96" fmla="*/ 409710 w 863099"/>
                <a:gd name="connsiteY96" fmla="*/ 569730 h 579952"/>
                <a:gd name="connsiteX97" fmla="*/ 400089 w 863099"/>
                <a:gd name="connsiteY97" fmla="*/ 499149 h 579952"/>
                <a:gd name="connsiteX98" fmla="*/ 368657 w 863099"/>
                <a:gd name="connsiteY98" fmla="*/ 485814 h 579952"/>
                <a:gd name="connsiteX99" fmla="*/ 379801 w 863099"/>
                <a:gd name="connsiteY99" fmla="*/ 449143 h 579952"/>
                <a:gd name="connsiteX100" fmla="*/ 361513 w 863099"/>
                <a:gd name="connsiteY100" fmla="*/ 411805 h 579952"/>
                <a:gd name="connsiteX101" fmla="*/ 325699 w 863099"/>
                <a:gd name="connsiteY101" fmla="*/ 398375 h 579952"/>
                <a:gd name="connsiteX102" fmla="*/ 310650 w 863099"/>
                <a:gd name="connsiteY102" fmla="*/ 338367 h 579952"/>
                <a:gd name="connsiteX103" fmla="*/ 271311 w 863099"/>
                <a:gd name="connsiteY103" fmla="*/ 325032 h 579952"/>
                <a:gd name="connsiteX104" fmla="*/ 262834 w 863099"/>
                <a:gd name="connsiteY104" fmla="*/ 326271 h 579952"/>
                <a:gd name="connsiteX105" fmla="*/ 244451 w 863099"/>
                <a:gd name="connsiteY105" fmla="*/ 282551 h 579952"/>
                <a:gd name="connsiteX106" fmla="*/ 205113 w 863099"/>
                <a:gd name="connsiteY106" fmla="*/ 269216 h 579952"/>
                <a:gd name="connsiteX107" fmla="*/ 167775 w 863099"/>
                <a:gd name="connsiteY107" fmla="*/ 287504 h 579952"/>
                <a:gd name="connsiteX108" fmla="*/ 160726 w 863099"/>
                <a:gd name="connsiteY108" fmla="*/ 295505 h 579952"/>
                <a:gd name="connsiteX109" fmla="*/ 93670 w 863099"/>
                <a:gd name="connsiteY109" fmla="*/ 257786 h 579952"/>
                <a:gd name="connsiteX110" fmla="*/ 208351 w 863099"/>
                <a:gd name="connsiteY110" fmla="*/ 67953 h 579952"/>
                <a:gd name="connsiteX111" fmla="*/ 326461 w 863099"/>
                <a:gd name="connsiteY111" fmla="*/ 89670 h 579952"/>
                <a:gd name="connsiteX112" fmla="*/ 359989 w 863099"/>
                <a:gd name="connsiteY112" fmla="*/ 88908 h 579952"/>
                <a:gd name="connsiteX113" fmla="*/ 340653 w 863099"/>
                <a:gd name="connsiteY113" fmla="*/ 105005 h 579952"/>
                <a:gd name="connsiteX114" fmla="*/ 305982 w 863099"/>
                <a:gd name="connsiteY114" fmla="*/ 210161 h 579952"/>
                <a:gd name="connsiteX115" fmla="*/ 297600 w 863099"/>
                <a:gd name="connsiteY115" fmla="*/ 283408 h 579952"/>
                <a:gd name="connsiteX116" fmla="*/ 296457 w 863099"/>
                <a:gd name="connsiteY116" fmla="*/ 293028 h 579952"/>
                <a:gd name="connsiteX117" fmla="*/ 303315 w 863099"/>
                <a:gd name="connsiteY117" fmla="*/ 299886 h 579952"/>
                <a:gd name="connsiteX118" fmla="*/ 324175 w 863099"/>
                <a:gd name="connsiteY118" fmla="*/ 303315 h 579952"/>
                <a:gd name="connsiteX119" fmla="*/ 374277 w 863099"/>
                <a:gd name="connsiteY119" fmla="*/ 284932 h 579952"/>
                <a:gd name="connsiteX120" fmla="*/ 413234 w 863099"/>
                <a:gd name="connsiteY120" fmla="*/ 208351 h 579952"/>
                <a:gd name="connsiteX121" fmla="*/ 429712 w 863099"/>
                <a:gd name="connsiteY121" fmla="*/ 172442 h 579952"/>
                <a:gd name="connsiteX122" fmla="*/ 452191 w 863099"/>
                <a:gd name="connsiteY122" fmla="*/ 174918 h 579952"/>
                <a:gd name="connsiteX123" fmla="*/ 682506 w 863099"/>
                <a:gd name="connsiteY123" fmla="*/ 376848 h 579952"/>
                <a:gd name="connsiteX124" fmla="*/ 682506 w 863099"/>
                <a:gd name="connsiteY124" fmla="*/ 376848 h 579952"/>
                <a:gd name="connsiteX125" fmla="*/ 774708 w 863099"/>
                <a:gd name="connsiteY125" fmla="*/ 275217 h 579952"/>
                <a:gd name="connsiteX126" fmla="*/ 730321 w 863099"/>
                <a:gd name="connsiteY126" fmla="*/ 312745 h 579952"/>
                <a:gd name="connsiteX127" fmla="*/ 686030 w 863099"/>
                <a:gd name="connsiteY127" fmla="*/ 350274 h 579952"/>
                <a:gd name="connsiteX128" fmla="*/ 466288 w 863099"/>
                <a:gd name="connsiteY128" fmla="*/ 157392 h 579952"/>
                <a:gd name="connsiteX129" fmla="*/ 466098 w 863099"/>
                <a:gd name="connsiteY129" fmla="*/ 157202 h 579952"/>
                <a:gd name="connsiteX130" fmla="*/ 465621 w 863099"/>
                <a:gd name="connsiteY130" fmla="*/ 156821 h 579952"/>
                <a:gd name="connsiteX131" fmla="*/ 465145 w 863099"/>
                <a:gd name="connsiteY131" fmla="*/ 156440 h 579952"/>
                <a:gd name="connsiteX132" fmla="*/ 464955 w 863099"/>
                <a:gd name="connsiteY132" fmla="*/ 156345 h 579952"/>
                <a:gd name="connsiteX133" fmla="*/ 418758 w 863099"/>
                <a:gd name="connsiteY133" fmla="*/ 153011 h 579952"/>
                <a:gd name="connsiteX134" fmla="*/ 391517 w 863099"/>
                <a:gd name="connsiteY134" fmla="*/ 209494 h 579952"/>
                <a:gd name="connsiteX135" fmla="*/ 361037 w 863099"/>
                <a:gd name="connsiteY135" fmla="*/ 267025 h 579952"/>
                <a:gd name="connsiteX136" fmla="*/ 324461 w 863099"/>
                <a:gd name="connsiteY136" fmla="*/ 280836 h 579952"/>
                <a:gd name="connsiteX137" fmla="*/ 323985 w 863099"/>
                <a:gd name="connsiteY137" fmla="*/ 280836 h 579952"/>
                <a:gd name="connsiteX138" fmla="*/ 328080 w 863099"/>
                <a:gd name="connsiteY138" fmla="*/ 206541 h 579952"/>
                <a:gd name="connsiteX139" fmla="*/ 354369 w 863099"/>
                <a:gd name="connsiteY139" fmla="*/ 122340 h 579952"/>
                <a:gd name="connsiteX140" fmla="*/ 378087 w 863099"/>
                <a:gd name="connsiteY140" fmla="*/ 102433 h 579952"/>
                <a:gd name="connsiteX141" fmla="*/ 436570 w 863099"/>
                <a:gd name="connsiteY141" fmla="*/ 56618 h 579952"/>
                <a:gd name="connsiteX142" fmla="*/ 530772 w 863099"/>
                <a:gd name="connsiteY142" fmla="*/ 60142 h 579952"/>
                <a:gd name="connsiteX143" fmla="*/ 684411 w 863099"/>
                <a:gd name="connsiteY143" fmla="*/ 61476 h 579952"/>
                <a:gd name="connsiteX144" fmla="*/ 774708 w 863099"/>
                <a:gd name="connsiteY144" fmla="*/ 275217 h 579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863099" h="579952">
                  <a:moveTo>
                    <a:pt x="747276" y="39"/>
                  </a:moveTo>
                  <a:lnTo>
                    <a:pt x="692507" y="23185"/>
                  </a:lnTo>
                  <a:cubicBezTo>
                    <a:pt x="692316" y="23280"/>
                    <a:pt x="692316" y="23471"/>
                    <a:pt x="692316" y="23566"/>
                  </a:cubicBezTo>
                  <a:lnTo>
                    <a:pt x="807569" y="296362"/>
                  </a:lnTo>
                  <a:cubicBezTo>
                    <a:pt x="807664" y="296457"/>
                    <a:pt x="807855" y="296553"/>
                    <a:pt x="808045" y="296553"/>
                  </a:cubicBezTo>
                  <a:lnTo>
                    <a:pt x="862909" y="273407"/>
                  </a:lnTo>
                  <a:cubicBezTo>
                    <a:pt x="863005" y="273312"/>
                    <a:pt x="863100" y="273121"/>
                    <a:pt x="863100" y="273026"/>
                  </a:cubicBezTo>
                  <a:lnTo>
                    <a:pt x="747657" y="135"/>
                  </a:lnTo>
                  <a:cubicBezTo>
                    <a:pt x="747657" y="39"/>
                    <a:pt x="747466" y="-56"/>
                    <a:pt x="747276" y="39"/>
                  </a:cubicBezTo>
                  <a:lnTo>
                    <a:pt x="747276" y="39"/>
                  </a:lnTo>
                  <a:close/>
                  <a:moveTo>
                    <a:pt x="51570" y="284742"/>
                  </a:moveTo>
                  <a:lnTo>
                    <a:pt x="204636" y="31281"/>
                  </a:lnTo>
                  <a:lnTo>
                    <a:pt x="204636" y="31281"/>
                  </a:lnTo>
                  <a:cubicBezTo>
                    <a:pt x="204732" y="31186"/>
                    <a:pt x="204636" y="30996"/>
                    <a:pt x="204446" y="30900"/>
                  </a:cubicBezTo>
                  <a:lnTo>
                    <a:pt x="153487" y="135"/>
                  </a:lnTo>
                  <a:cubicBezTo>
                    <a:pt x="153392" y="135"/>
                    <a:pt x="153392" y="135"/>
                    <a:pt x="153297" y="135"/>
                  </a:cubicBezTo>
                  <a:cubicBezTo>
                    <a:pt x="153106" y="135"/>
                    <a:pt x="153106" y="230"/>
                    <a:pt x="153011" y="230"/>
                  </a:cubicBezTo>
                  <a:lnTo>
                    <a:pt x="39" y="253595"/>
                  </a:lnTo>
                  <a:cubicBezTo>
                    <a:pt x="-56" y="253690"/>
                    <a:pt x="39" y="253976"/>
                    <a:pt x="135" y="253976"/>
                  </a:cubicBezTo>
                  <a:lnTo>
                    <a:pt x="51093" y="284742"/>
                  </a:lnTo>
                  <a:cubicBezTo>
                    <a:pt x="51284" y="284932"/>
                    <a:pt x="51474" y="284837"/>
                    <a:pt x="51570" y="284742"/>
                  </a:cubicBezTo>
                  <a:lnTo>
                    <a:pt x="51570" y="284742"/>
                  </a:lnTo>
                  <a:close/>
                  <a:moveTo>
                    <a:pt x="188158" y="395517"/>
                  </a:moveTo>
                  <a:lnTo>
                    <a:pt x="232926" y="344463"/>
                  </a:lnTo>
                  <a:cubicBezTo>
                    <a:pt x="244737" y="331128"/>
                    <a:pt x="243308" y="310650"/>
                    <a:pt x="229973" y="298934"/>
                  </a:cubicBezTo>
                  <a:cubicBezTo>
                    <a:pt x="223877" y="293600"/>
                    <a:pt x="216257" y="290933"/>
                    <a:pt x="208732" y="290933"/>
                  </a:cubicBezTo>
                  <a:cubicBezTo>
                    <a:pt x="199779" y="290933"/>
                    <a:pt x="190825" y="294648"/>
                    <a:pt x="184443" y="301887"/>
                  </a:cubicBezTo>
                  <a:lnTo>
                    <a:pt x="138438" y="354274"/>
                  </a:lnTo>
                  <a:cubicBezTo>
                    <a:pt x="132818" y="360751"/>
                    <a:pt x="129960" y="369038"/>
                    <a:pt x="130627" y="377610"/>
                  </a:cubicBezTo>
                  <a:cubicBezTo>
                    <a:pt x="131199" y="386278"/>
                    <a:pt x="135009" y="394089"/>
                    <a:pt x="141390" y="399804"/>
                  </a:cubicBezTo>
                  <a:cubicBezTo>
                    <a:pt x="154725" y="411519"/>
                    <a:pt x="175204" y="410186"/>
                    <a:pt x="186920" y="396851"/>
                  </a:cubicBezTo>
                  <a:lnTo>
                    <a:pt x="188158" y="395517"/>
                  </a:lnTo>
                  <a:cubicBezTo>
                    <a:pt x="188158" y="395517"/>
                    <a:pt x="188158" y="395517"/>
                    <a:pt x="188158" y="395517"/>
                  </a:cubicBezTo>
                  <a:lnTo>
                    <a:pt x="188158" y="395517"/>
                  </a:lnTo>
                  <a:close/>
                  <a:moveTo>
                    <a:pt x="253309" y="452667"/>
                  </a:moveTo>
                  <a:cubicBezTo>
                    <a:pt x="241498" y="466002"/>
                    <a:pt x="221115" y="467336"/>
                    <a:pt x="207780" y="455620"/>
                  </a:cubicBezTo>
                  <a:cubicBezTo>
                    <a:pt x="194445" y="443904"/>
                    <a:pt x="193111" y="423521"/>
                    <a:pt x="204827" y="410091"/>
                  </a:cubicBezTo>
                  <a:lnTo>
                    <a:pt x="249594" y="359037"/>
                  </a:lnTo>
                  <a:cubicBezTo>
                    <a:pt x="250071" y="358560"/>
                    <a:pt x="250452" y="358084"/>
                    <a:pt x="250833" y="357703"/>
                  </a:cubicBezTo>
                  <a:lnTo>
                    <a:pt x="250833" y="357703"/>
                  </a:lnTo>
                  <a:cubicBezTo>
                    <a:pt x="256452" y="351226"/>
                    <a:pt x="264453" y="347416"/>
                    <a:pt x="273026" y="346845"/>
                  </a:cubicBezTo>
                  <a:cubicBezTo>
                    <a:pt x="281598" y="346273"/>
                    <a:pt x="289885" y="349131"/>
                    <a:pt x="296457" y="354750"/>
                  </a:cubicBezTo>
                  <a:cubicBezTo>
                    <a:pt x="309792" y="366466"/>
                    <a:pt x="311126" y="386945"/>
                    <a:pt x="299410" y="400280"/>
                  </a:cubicBezTo>
                  <a:lnTo>
                    <a:pt x="253309" y="452667"/>
                  </a:lnTo>
                  <a:lnTo>
                    <a:pt x="253309" y="452667"/>
                  </a:lnTo>
                  <a:close/>
                  <a:moveTo>
                    <a:pt x="318365" y="509913"/>
                  </a:moveTo>
                  <a:lnTo>
                    <a:pt x="350083" y="473813"/>
                  </a:lnTo>
                  <a:cubicBezTo>
                    <a:pt x="355703" y="467336"/>
                    <a:pt x="358560" y="459049"/>
                    <a:pt x="357989" y="450381"/>
                  </a:cubicBezTo>
                  <a:cubicBezTo>
                    <a:pt x="357417" y="441714"/>
                    <a:pt x="353607" y="433903"/>
                    <a:pt x="347130" y="428188"/>
                  </a:cubicBezTo>
                  <a:cubicBezTo>
                    <a:pt x="340749" y="422568"/>
                    <a:pt x="332462" y="419711"/>
                    <a:pt x="323699" y="420282"/>
                  </a:cubicBezTo>
                  <a:cubicBezTo>
                    <a:pt x="315126" y="420854"/>
                    <a:pt x="307221" y="424664"/>
                    <a:pt x="301601" y="431141"/>
                  </a:cubicBezTo>
                  <a:lnTo>
                    <a:pt x="269883" y="467241"/>
                  </a:lnTo>
                  <a:cubicBezTo>
                    <a:pt x="264263" y="473718"/>
                    <a:pt x="261405" y="482004"/>
                    <a:pt x="261977" y="490577"/>
                  </a:cubicBezTo>
                  <a:cubicBezTo>
                    <a:pt x="262548" y="499245"/>
                    <a:pt x="266358" y="507055"/>
                    <a:pt x="272835" y="512770"/>
                  </a:cubicBezTo>
                  <a:cubicBezTo>
                    <a:pt x="286170" y="524581"/>
                    <a:pt x="306649" y="523248"/>
                    <a:pt x="318365" y="509913"/>
                  </a:cubicBezTo>
                  <a:lnTo>
                    <a:pt x="318365" y="509913"/>
                  </a:lnTo>
                  <a:close/>
                  <a:moveTo>
                    <a:pt x="385707" y="515628"/>
                  </a:moveTo>
                  <a:cubicBezTo>
                    <a:pt x="399042" y="527343"/>
                    <a:pt x="400375" y="547822"/>
                    <a:pt x="388659" y="561157"/>
                  </a:cubicBezTo>
                  <a:lnTo>
                    <a:pt x="383802" y="566682"/>
                  </a:lnTo>
                  <a:cubicBezTo>
                    <a:pt x="378182" y="573159"/>
                    <a:pt x="370276" y="576969"/>
                    <a:pt x="361704" y="577540"/>
                  </a:cubicBezTo>
                  <a:cubicBezTo>
                    <a:pt x="353036" y="578112"/>
                    <a:pt x="344749" y="575254"/>
                    <a:pt x="338272" y="569635"/>
                  </a:cubicBezTo>
                  <a:cubicBezTo>
                    <a:pt x="324937" y="557919"/>
                    <a:pt x="323604" y="537440"/>
                    <a:pt x="335319" y="524105"/>
                  </a:cubicBezTo>
                  <a:lnTo>
                    <a:pt x="340272" y="518485"/>
                  </a:lnTo>
                  <a:cubicBezTo>
                    <a:pt x="345892" y="512008"/>
                    <a:pt x="353798" y="508198"/>
                    <a:pt x="362370" y="507627"/>
                  </a:cubicBezTo>
                  <a:cubicBezTo>
                    <a:pt x="363132" y="507531"/>
                    <a:pt x="363799" y="507531"/>
                    <a:pt x="364561" y="507531"/>
                  </a:cubicBezTo>
                  <a:cubicBezTo>
                    <a:pt x="372372" y="507627"/>
                    <a:pt x="379896" y="510389"/>
                    <a:pt x="385707" y="515628"/>
                  </a:cubicBezTo>
                  <a:lnTo>
                    <a:pt x="385707" y="515628"/>
                  </a:lnTo>
                  <a:close/>
                  <a:moveTo>
                    <a:pt x="682506" y="376848"/>
                  </a:moveTo>
                  <a:cubicBezTo>
                    <a:pt x="695936" y="388564"/>
                    <a:pt x="697174" y="409043"/>
                    <a:pt x="685554" y="422378"/>
                  </a:cubicBezTo>
                  <a:cubicBezTo>
                    <a:pt x="679934" y="428855"/>
                    <a:pt x="671933" y="432665"/>
                    <a:pt x="663360" y="433237"/>
                  </a:cubicBezTo>
                  <a:cubicBezTo>
                    <a:pt x="654693" y="433808"/>
                    <a:pt x="646406" y="430950"/>
                    <a:pt x="639929" y="425331"/>
                  </a:cubicBezTo>
                  <a:lnTo>
                    <a:pt x="518390" y="318555"/>
                  </a:lnTo>
                  <a:cubicBezTo>
                    <a:pt x="513818" y="314555"/>
                    <a:pt x="506865" y="314936"/>
                    <a:pt x="502769" y="319603"/>
                  </a:cubicBezTo>
                  <a:cubicBezTo>
                    <a:pt x="498768" y="324175"/>
                    <a:pt x="499245" y="331224"/>
                    <a:pt x="503817" y="335224"/>
                  </a:cubicBezTo>
                  <a:lnTo>
                    <a:pt x="610020" y="428569"/>
                  </a:lnTo>
                  <a:lnTo>
                    <a:pt x="610020" y="428569"/>
                  </a:lnTo>
                  <a:cubicBezTo>
                    <a:pt x="623355" y="440285"/>
                    <a:pt x="624689" y="460764"/>
                    <a:pt x="612973" y="474099"/>
                  </a:cubicBezTo>
                  <a:cubicBezTo>
                    <a:pt x="607353" y="480576"/>
                    <a:pt x="599448" y="484386"/>
                    <a:pt x="590780" y="484957"/>
                  </a:cubicBezTo>
                  <a:cubicBezTo>
                    <a:pt x="582207" y="485529"/>
                    <a:pt x="573921" y="482671"/>
                    <a:pt x="567349" y="477051"/>
                  </a:cubicBezTo>
                  <a:lnTo>
                    <a:pt x="457811" y="380658"/>
                  </a:lnTo>
                  <a:cubicBezTo>
                    <a:pt x="453239" y="376658"/>
                    <a:pt x="446286" y="377039"/>
                    <a:pt x="442190" y="381706"/>
                  </a:cubicBezTo>
                  <a:cubicBezTo>
                    <a:pt x="438189" y="386278"/>
                    <a:pt x="438666" y="393327"/>
                    <a:pt x="443238" y="397327"/>
                  </a:cubicBezTo>
                  <a:lnTo>
                    <a:pt x="533344" y="476575"/>
                  </a:lnTo>
                  <a:lnTo>
                    <a:pt x="533344" y="476575"/>
                  </a:lnTo>
                  <a:cubicBezTo>
                    <a:pt x="539726" y="482195"/>
                    <a:pt x="543631" y="490101"/>
                    <a:pt x="544203" y="498768"/>
                  </a:cubicBezTo>
                  <a:cubicBezTo>
                    <a:pt x="544774" y="507436"/>
                    <a:pt x="541917" y="515723"/>
                    <a:pt x="536297" y="522200"/>
                  </a:cubicBezTo>
                  <a:cubicBezTo>
                    <a:pt x="530677" y="528677"/>
                    <a:pt x="522771" y="532487"/>
                    <a:pt x="514104" y="533058"/>
                  </a:cubicBezTo>
                  <a:cubicBezTo>
                    <a:pt x="505531" y="533630"/>
                    <a:pt x="497244" y="530772"/>
                    <a:pt x="490767" y="525153"/>
                  </a:cubicBezTo>
                  <a:lnTo>
                    <a:pt x="470289" y="507246"/>
                  </a:lnTo>
                  <a:cubicBezTo>
                    <a:pt x="470289" y="507246"/>
                    <a:pt x="470193" y="507246"/>
                    <a:pt x="470193" y="507246"/>
                  </a:cubicBezTo>
                  <a:lnTo>
                    <a:pt x="433427" y="474956"/>
                  </a:lnTo>
                  <a:cubicBezTo>
                    <a:pt x="428855" y="470955"/>
                    <a:pt x="421806" y="471337"/>
                    <a:pt x="417806" y="475908"/>
                  </a:cubicBezTo>
                  <a:cubicBezTo>
                    <a:pt x="413710" y="480480"/>
                    <a:pt x="414186" y="487529"/>
                    <a:pt x="418758" y="491529"/>
                  </a:cubicBezTo>
                  <a:lnTo>
                    <a:pt x="455525" y="523819"/>
                  </a:lnTo>
                  <a:cubicBezTo>
                    <a:pt x="468860" y="535535"/>
                    <a:pt x="470193" y="556014"/>
                    <a:pt x="458478" y="569349"/>
                  </a:cubicBezTo>
                  <a:cubicBezTo>
                    <a:pt x="447048" y="582398"/>
                    <a:pt x="426855" y="583541"/>
                    <a:pt x="412567" y="572016"/>
                  </a:cubicBezTo>
                  <a:lnTo>
                    <a:pt x="409710" y="569730"/>
                  </a:lnTo>
                  <a:cubicBezTo>
                    <a:pt x="424188" y="547441"/>
                    <a:pt x="420568" y="517247"/>
                    <a:pt x="400089" y="499149"/>
                  </a:cubicBezTo>
                  <a:cubicBezTo>
                    <a:pt x="391231" y="491339"/>
                    <a:pt x="380277" y="486767"/>
                    <a:pt x="368657" y="485814"/>
                  </a:cubicBezTo>
                  <a:cubicBezTo>
                    <a:pt x="376753" y="475337"/>
                    <a:pt x="380658" y="462478"/>
                    <a:pt x="379801" y="449143"/>
                  </a:cubicBezTo>
                  <a:cubicBezTo>
                    <a:pt x="378849" y="434570"/>
                    <a:pt x="372372" y="421330"/>
                    <a:pt x="361513" y="411805"/>
                  </a:cubicBezTo>
                  <a:cubicBezTo>
                    <a:pt x="351512" y="403042"/>
                    <a:pt x="338939" y="398375"/>
                    <a:pt x="325699" y="398375"/>
                  </a:cubicBezTo>
                  <a:cubicBezTo>
                    <a:pt x="333414" y="377801"/>
                    <a:pt x="328176" y="353703"/>
                    <a:pt x="310650" y="338367"/>
                  </a:cubicBezTo>
                  <a:cubicBezTo>
                    <a:pt x="299791" y="328747"/>
                    <a:pt x="285789" y="324080"/>
                    <a:pt x="271311" y="325032"/>
                  </a:cubicBezTo>
                  <a:cubicBezTo>
                    <a:pt x="268454" y="325223"/>
                    <a:pt x="265596" y="325604"/>
                    <a:pt x="262834" y="326271"/>
                  </a:cubicBezTo>
                  <a:cubicBezTo>
                    <a:pt x="263691" y="310269"/>
                    <a:pt x="257500" y="293981"/>
                    <a:pt x="244451" y="282551"/>
                  </a:cubicBezTo>
                  <a:cubicBezTo>
                    <a:pt x="233688" y="273026"/>
                    <a:pt x="219591" y="268263"/>
                    <a:pt x="205113" y="269216"/>
                  </a:cubicBezTo>
                  <a:cubicBezTo>
                    <a:pt x="190635" y="270168"/>
                    <a:pt x="177395" y="276645"/>
                    <a:pt x="167775" y="287504"/>
                  </a:cubicBezTo>
                  <a:lnTo>
                    <a:pt x="160726" y="295505"/>
                  </a:lnTo>
                  <a:cubicBezTo>
                    <a:pt x="147867" y="280455"/>
                    <a:pt x="123483" y="265406"/>
                    <a:pt x="93670" y="257786"/>
                  </a:cubicBezTo>
                  <a:lnTo>
                    <a:pt x="208351" y="67953"/>
                  </a:lnTo>
                  <a:cubicBezTo>
                    <a:pt x="250833" y="96718"/>
                    <a:pt x="294171" y="92718"/>
                    <a:pt x="326461" y="89670"/>
                  </a:cubicBezTo>
                  <a:cubicBezTo>
                    <a:pt x="341130" y="88336"/>
                    <a:pt x="352369" y="87479"/>
                    <a:pt x="359989" y="88908"/>
                  </a:cubicBezTo>
                  <a:cubicBezTo>
                    <a:pt x="352941" y="95099"/>
                    <a:pt x="346749" y="100433"/>
                    <a:pt x="340653" y="105005"/>
                  </a:cubicBezTo>
                  <a:cubicBezTo>
                    <a:pt x="295314" y="139485"/>
                    <a:pt x="300934" y="177014"/>
                    <a:pt x="305982" y="210161"/>
                  </a:cubicBezTo>
                  <a:cubicBezTo>
                    <a:pt x="309792" y="235212"/>
                    <a:pt x="313412" y="258929"/>
                    <a:pt x="297600" y="283408"/>
                  </a:cubicBezTo>
                  <a:cubicBezTo>
                    <a:pt x="295695" y="286266"/>
                    <a:pt x="295314" y="289885"/>
                    <a:pt x="296457" y="293028"/>
                  </a:cubicBezTo>
                  <a:cubicBezTo>
                    <a:pt x="297600" y="296267"/>
                    <a:pt x="300077" y="298743"/>
                    <a:pt x="303315" y="299886"/>
                  </a:cubicBezTo>
                  <a:cubicBezTo>
                    <a:pt x="310078" y="302172"/>
                    <a:pt x="317127" y="303315"/>
                    <a:pt x="324175" y="303315"/>
                  </a:cubicBezTo>
                  <a:cubicBezTo>
                    <a:pt x="341034" y="303315"/>
                    <a:pt x="358465" y="297029"/>
                    <a:pt x="374277" y="284932"/>
                  </a:cubicBezTo>
                  <a:cubicBezTo>
                    <a:pt x="399804" y="265311"/>
                    <a:pt x="415044" y="235212"/>
                    <a:pt x="413234" y="208351"/>
                  </a:cubicBezTo>
                  <a:cubicBezTo>
                    <a:pt x="412472" y="196445"/>
                    <a:pt x="419044" y="178728"/>
                    <a:pt x="429712" y="172442"/>
                  </a:cubicBezTo>
                  <a:cubicBezTo>
                    <a:pt x="432093" y="171013"/>
                    <a:pt x="439237" y="166917"/>
                    <a:pt x="452191" y="174918"/>
                  </a:cubicBezTo>
                  <a:lnTo>
                    <a:pt x="682506" y="376848"/>
                  </a:lnTo>
                  <a:lnTo>
                    <a:pt x="682506" y="376848"/>
                  </a:lnTo>
                  <a:close/>
                  <a:moveTo>
                    <a:pt x="774708" y="275217"/>
                  </a:moveTo>
                  <a:cubicBezTo>
                    <a:pt x="746418" y="286837"/>
                    <a:pt x="738227" y="299982"/>
                    <a:pt x="730321" y="312745"/>
                  </a:cubicBezTo>
                  <a:cubicBezTo>
                    <a:pt x="722606" y="325032"/>
                    <a:pt x="715272" y="336748"/>
                    <a:pt x="686030" y="350274"/>
                  </a:cubicBezTo>
                  <a:lnTo>
                    <a:pt x="466288" y="157392"/>
                  </a:lnTo>
                  <a:cubicBezTo>
                    <a:pt x="466193" y="157297"/>
                    <a:pt x="466098" y="157297"/>
                    <a:pt x="466098" y="157202"/>
                  </a:cubicBezTo>
                  <a:cubicBezTo>
                    <a:pt x="466002" y="157107"/>
                    <a:pt x="465812" y="156916"/>
                    <a:pt x="465621" y="156821"/>
                  </a:cubicBezTo>
                  <a:cubicBezTo>
                    <a:pt x="465431" y="156726"/>
                    <a:pt x="465336" y="156535"/>
                    <a:pt x="465145" y="156440"/>
                  </a:cubicBezTo>
                  <a:cubicBezTo>
                    <a:pt x="465050" y="156440"/>
                    <a:pt x="464955" y="156345"/>
                    <a:pt x="464955" y="156345"/>
                  </a:cubicBezTo>
                  <a:cubicBezTo>
                    <a:pt x="443333" y="142438"/>
                    <a:pt x="426664" y="148344"/>
                    <a:pt x="418758" y="153011"/>
                  </a:cubicBezTo>
                  <a:cubicBezTo>
                    <a:pt x="400089" y="164060"/>
                    <a:pt x="390279" y="190444"/>
                    <a:pt x="391517" y="209494"/>
                  </a:cubicBezTo>
                  <a:cubicBezTo>
                    <a:pt x="392755" y="228925"/>
                    <a:pt x="380563" y="252071"/>
                    <a:pt x="361037" y="267025"/>
                  </a:cubicBezTo>
                  <a:cubicBezTo>
                    <a:pt x="349226" y="276074"/>
                    <a:pt x="336462" y="280836"/>
                    <a:pt x="324461" y="280836"/>
                  </a:cubicBezTo>
                  <a:cubicBezTo>
                    <a:pt x="324270" y="280836"/>
                    <a:pt x="324175" y="280836"/>
                    <a:pt x="323985" y="280836"/>
                  </a:cubicBezTo>
                  <a:cubicBezTo>
                    <a:pt x="335319" y="254452"/>
                    <a:pt x="331414" y="229211"/>
                    <a:pt x="328080" y="206541"/>
                  </a:cubicBezTo>
                  <a:cubicBezTo>
                    <a:pt x="323223" y="174252"/>
                    <a:pt x="319413" y="148820"/>
                    <a:pt x="354369" y="122340"/>
                  </a:cubicBezTo>
                  <a:cubicBezTo>
                    <a:pt x="361799" y="116625"/>
                    <a:pt x="369705" y="109767"/>
                    <a:pt x="378087" y="102433"/>
                  </a:cubicBezTo>
                  <a:cubicBezTo>
                    <a:pt x="393898" y="88527"/>
                    <a:pt x="411996" y="72810"/>
                    <a:pt x="436570" y="56618"/>
                  </a:cubicBezTo>
                  <a:cubicBezTo>
                    <a:pt x="462288" y="43854"/>
                    <a:pt x="494006" y="51379"/>
                    <a:pt x="530772" y="60142"/>
                  </a:cubicBezTo>
                  <a:cubicBezTo>
                    <a:pt x="576397" y="71001"/>
                    <a:pt x="627737" y="83097"/>
                    <a:pt x="684411" y="61476"/>
                  </a:cubicBezTo>
                  <a:lnTo>
                    <a:pt x="774708" y="275217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73866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5B9645E-DD7C-4291-40AA-DCEEFAE80A0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B9645E-DD7C-4291-40AA-DCEEFAE80A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D96FB01B-CBD8-410C-AD41-8CF912EA4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01" y="1654305"/>
            <a:ext cx="11312797" cy="853141"/>
          </a:xfrm>
        </p:spPr>
        <p:txBody>
          <a:bodyPr vert="horz">
            <a:noAutofit/>
          </a:bodyPr>
          <a:lstStyle/>
          <a:p>
            <a:pPr algn="ctr"/>
            <a:r>
              <a:rPr lang="da-DK" sz="4000" b="1" dirty="0">
                <a:solidFill>
                  <a:srgbClr val="C00000"/>
                </a:solidFill>
                <a:latin typeface="COOP" panose="02010504010101010104" pitchFamily="2" charset="0"/>
              </a:rPr>
              <a:t>Udrulningen af Coop-kæden indstilles. Kvickly og SuperBrugsen består. Brugsen og 365discount fortsætter som hidtil.</a:t>
            </a:r>
          </a:p>
        </p:txBody>
      </p:sp>
      <p:pic>
        <p:nvPicPr>
          <p:cNvPr id="22" name="Picture 13">
            <a:extLst>
              <a:ext uri="{FF2B5EF4-FFF2-40B4-BE49-F238E27FC236}">
                <a16:creationId xmlns:a16="http://schemas.microsoft.com/office/drawing/2014/main" id="{02621F07-0128-0085-34C1-2E10E7A0C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444" y="3690049"/>
            <a:ext cx="2136875" cy="2008666"/>
          </a:xfrm>
          <a:prstGeom prst="rect">
            <a:avLst/>
          </a:prstGeom>
        </p:spPr>
      </p:pic>
      <p:grpSp>
        <p:nvGrpSpPr>
          <p:cNvPr id="9" name="Gruppe 8">
            <a:extLst>
              <a:ext uri="{FF2B5EF4-FFF2-40B4-BE49-F238E27FC236}">
                <a16:creationId xmlns:a16="http://schemas.microsoft.com/office/drawing/2014/main" id="{4B89911F-E7AA-4C38-71C4-9ABFF0028F43}"/>
              </a:ext>
            </a:extLst>
          </p:cNvPr>
          <p:cNvGrpSpPr/>
          <p:nvPr/>
        </p:nvGrpSpPr>
        <p:grpSpPr>
          <a:xfrm>
            <a:off x="6683845" y="3912241"/>
            <a:ext cx="4678493" cy="1136017"/>
            <a:chOff x="8099849" y="2386498"/>
            <a:chExt cx="2513355" cy="610285"/>
          </a:xfrm>
        </p:grpSpPr>
        <p:pic>
          <p:nvPicPr>
            <p:cNvPr id="10" name="Graphic 14">
              <a:extLst>
                <a:ext uri="{FF2B5EF4-FFF2-40B4-BE49-F238E27FC236}">
                  <a16:creationId xmlns:a16="http://schemas.microsoft.com/office/drawing/2014/main" id="{03AFDF02-B99F-FCC2-38F9-52CECF6CB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50966" r="1713"/>
            <a:stretch/>
          </p:blipFill>
          <p:spPr>
            <a:xfrm>
              <a:off x="9373807" y="2386498"/>
              <a:ext cx="1239397" cy="610285"/>
            </a:xfrm>
            <a:prstGeom prst="rect">
              <a:avLst/>
            </a:prstGeom>
          </p:spPr>
        </p:pic>
        <p:pic>
          <p:nvPicPr>
            <p:cNvPr id="11" name="Graphic 17">
              <a:extLst>
                <a:ext uri="{FF2B5EF4-FFF2-40B4-BE49-F238E27FC236}">
                  <a16:creationId xmlns:a16="http://schemas.microsoft.com/office/drawing/2014/main" id="{AA5FBC0C-8933-0711-EDBD-49F9AC0828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50966" r="1713"/>
            <a:stretch/>
          </p:blipFill>
          <p:spPr>
            <a:xfrm>
              <a:off x="8099849" y="2386498"/>
              <a:ext cx="1239397" cy="610285"/>
            </a:xfrm>
            <a:prstGeom prst="rect">
              <a:avLst/>
            </a:prstGeom>
          </p:spPr>
        </p:pic>
      </p:grpSp>
      <p:sp>
        <p:nvSpPr>
          <p:cNvPr id="12" name="Pil: højre 11">
            <a:extLst>
              <a:ext uri="{FF2B5EF4-FFF2-40B4-BE49-F238E27FC236}">
                <a16:creationId xmlns:a16="http://schemas.microsoft.com/office/drawing/2014/main" id="{C4588836-7567-0919-77C6-2FBA3EEDBD78}"/>
              </a:ext>
            </a:extLst>
          </p:cNvPr>
          <p:cNvSpPr/>
          <p:nvPr/>
        </p:nvSpPr>
        <p:spPr>
          <a:xfrm>
            <a:off x="4392653" y="4266119"/>
            <a:ext cx="1527858" cy="428263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742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5B9645E-DD7C-4291-40AA-DCEEFAE80A0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B9645E-DD7C-4291-40AA-DCEEFAE80A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D96FB01B-CBD8-410C-AD41-8CF912EA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pPr algn="ctr"/>
            <a:r>
              <a:rPr lang="da-DK" sz="4800" b="1" dirty="0">
                <a:solidFill>
                  <a:srgbClr val="C00000"/>
                </a:solidFill>
                <a:latin typeface="COOP" panose="02010504010101010104" pitchFamily="2" charset="0"/>
              </a:rPr>
              <a:t>Coops 4 kæder</a:t>
            </a:r>
          </a:p>
        </p:txBody>
      </p: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67ED3F6F-443C-DEAF-EF9D-9B9162FB4843}"/>
              </a:ext>
            </a:extLst>
          </p:cNvPr>
          <p:cNvGrpSpPr/>
          <p:nvPr/>
        </p:nvGrpSpPr>
        <p:grpSpPr>
          <a:xfrm>
            <a:off x="3626039" y="1999952"/>
            <a:ext cx="4678493" cy="1136017"/>
            <a:chOff x="8099849" y="2386498"/>
            <a:chExt cx="2513355" cy="610285"/>
          </a:xfrm>
        </p:grpSpPr>
        <p:pic>
          <p:nvPicPr>
            <p:cNvPr id="25" name="Graphic 14">
              <a:extLst>
                <a:ext uri="{FF2B5EF4-FFF2-40B4-BE49-F238E27FC236}">
                  <a16:creationId xmlns:a16="http://schemas.microsoft.com/office/drawing/2014/main" id="{0F614B9C-9C4C-943E-0E8B-07F4EF97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50966" r="1713"/>
            <a:stretch/>
          </p:blipFill>
          <p:spPr>
            <a:xfrm>
              <a:off x="9373807" y="2386498"/>
              <a:ext cx="1239397" cy="610285"/>
            </a:xfrm>
            <a:prstGeom prst="rect">
              <a:avLst/>
            </a:prstGeom>
          </p:spPr>
        </p:pic>
        <p:pic>
          <p:nvPicPr>
            <p:cNvPr id="26" name="Graphic 17">
              <a:extLst>
                <a:ext uri="{FF2B5EF4-FFF2-40B4-BE49-F238E27FC236}">
                  <a16:creationId xmlns:a16="http://schemas.microsoft.com/office/drawing/2014/main" id="{74F7E7EF-F106-8E66-3F01-50281B87A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50966" r="1713"/>
            <a:stretch/>
          </p:blipFill>
          <p:spPr>
            <a:xfrm>
              <a:off x="8099849" y="2386498"/>
              <a:ext cx="1239397" cy="610285"/>
            </a:xfrm>
            <a:prstGeom prst="rect">
              <a:avLst/>
            </a:prstGeom>
          </p:spPr>
        </p:pic>
      </p:grpSp>
      <p:pic>
        <p:nvPicPr>
          <p:cNvPr id="6" name="Billede 5" descr="Et billede, der indeholder tekst, Font/skrifttype, logo, Grafik&#10;&#10;Automatisk genereret beskrivelse">
            <a:extLst>
              <a:ext uri="{FF2B5EF4-FFF2-40B4-BE49-F238E27FC236}">
                <a16:creationId xmlns:a16="http://schemas.microsoft.com/office/drawing/2014/main" id="{30101713-D748-C9AE-6D59-7E311E8FF8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5" y="3429000"/>
            <a:ext cx="2535111" cy="1136017"/>
          </a:xfrm>
          <a:prstGeom prst="rect">
            <a:avLst/>
          </a:prstGeom>
        </p:spPr>
      </p:pic>
      <p:pic>
        <p:nvPicPr>
          <p:cNvPr id="11" name="Billede 10" descr="Et billede, der indeholder Font/skrifttype, Grafik, logo, tekst&#10;&#10;Automatisk genereret beskrivelse">
            <a:extLst>
              <a:ext uri="{FF2B5EF4-FFF2-40B4-BE49-F238E27FC236}">
                <a16:creationId xmlns:a16="http://schemas.microsoft.com/office/drawing/2014/main" id="{862CABE7-4AA9-C843-D3D8-9C25719743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639" y="3429000"/>
            <a:ext cx="2089268" cy="200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8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243</Words>
  <Application>Microsoft Office PowerPoint</Application>
  <PresentationFormat>Widescreen</PresentationFormat>
  <Paragraphs>16</Paragraphs>
  <Slides>3</Slides>
  <Notes>3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COOP</vt:lpstr>
      <vt:lpstr>Work Sans</vt:lpstr>
      <vt:lpstr>Office-tema</vt:lpstr>
      <vt:lpstr>think-cell Slide</vt:lpstr>
      <vt:lpstr>  Historisk aftale mellem      </vt:lpstr>
      <vt:lpstr>Udrulningen af Coop-kæden indstilles. Kvickly og SuperBrugsen består. Brugsen og 365discount fortsætter som hidtil.</vt:lpstr>
      <vt:lpstr>Coops 4 kæder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Hellener, Louise Norup</dc:creator>
  <cp:lastModifiedBy>Kofoed, Michala</cp:lastModifiedBy>
  <cp:revision>4</cp:revision>
  <dcterms:created xsi:type="dcterms:W3CDTF">2024-04-11T11:59:19Z</dcterms:created>
  <dcterms:modified xsi:type="dcterms:W3CDTF">2024-04-12T07:08:59Z</dcterms:modified>
</cp:coreProperties>
</file>